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2" r:id="rId3"/>
    <p:sldId id="258" r:id="rId4"/>
    <p:sldId id="259" r:id="rId5"/>
    <p:sldId id="260" r:id="rId6"/>
    <p:sldId id="261" r:id="rId7"/>
    <p:sldId id="28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8" autoAdjust="0"/>
    <p:restoredTop sz="94643"/>
  </p:normalViewPr>
  <p:slideViewPr>
    <p:cSldViewPr>
      <p:cViewPr varScale="1">
        <p:scale>
          <a:sx n="90" d="100"/>
          <a:sy n="90" d="100"/>
        </p:scale>
        <p:origin x="17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BF74-B1CE-4BAC-A27F-C66483EACF4C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83B25-ABA6-4ADC-8D47-93F5D485B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83B25-ABA6-4ADC-8D47-93F5D485B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4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8C26E6F-09BA-499D-862A-853A6C078867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1AF5E6-9654-462E-A6B3-2262EB3DD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07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671B-512C-40E6-8DC2-DA532D8732B3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7CE62-D0CD-464F-B0E4-D1386430E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59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09F6-ACC0-4979-B7E5-29929EE8C6C3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8DED4-66FD-4731-8003-ED90D8ECE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33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64A3-AC7F-4F75-9E23-D52C4A07639E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53C0A-0AA6-4E6F-A5F7-55AC97D2E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2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516896-4128-4C99-BF88-B704F24FAA11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E83D2-3DD1-44FC-B546-C28EB8552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401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D019B7-DFA3-46B7-B012-2DFEA12A8403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04CCA-B9C7-4389-8047-D58C09BB9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73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A312B1-E498-4269-BDE3-5D01DA1E34B4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EA3BD-CC0B-4A76-8F62-79E38CAC8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43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D6B39B-ADEF-48FD-9637-F660320099A5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CA114-5657-4607-87D8-48B2E53C0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738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B7F3-4291-4769-B67D-A6F3E32916C6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94F77-28B1-4650-BF05-2A7134CAA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94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E8D6F2-56C6-43DB-8DD0-CE72A3F3E069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8FCF0-BF16-4875-9295-5DC1B06B1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927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0B0C68E-789C-4818-A520-E06509E081E8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B3290-B362-4D2F-8989-A13C8C142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472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A784E2E-47F6-4E10-BB14-C83A76AF3F2A}" type="datetimeFigureOut">
              <a:rPr lang="en-US"/>
              <a:pPr>
                <a:defRPr/>
              </a:pPr>
              <a:t>3/8/22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3D92F941-578D-4A9F-9D0C-19819C4114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33" r:id="rId4"/>
    <p:sldLayoutId id="2147483734" r:id="rId5"/>
    <p:sldLayoutId id="2147483735" r:id="rId6"/>
    <p:sldLayoutId id="2147483728" r:id="rId7"/>
    <p:sldLayoutId id="2147483736" r:id="rId8"/>
    <p:sldLayoutId id="2147483737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1773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26656"/>
            <a:ext cx="9067801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572000" y="1054768"/>
            <a:ext cx="4572000" cy="4940300"/>
          </a:xfrm>
        </p:spPr>
        <p:txBody>
          <a:bodyPr/>
          <a:lstStyle/>
          <a:p>
            <a:pPr marL="512763" indent="-512763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4"/>
              </a:buBlip>
            </a:pPr>
            <a:r>
              <a:rPr lang="en-US" altLang="en-US" sz="32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For centuries, political historians have theorized about the origin of the state and government</a:t>
            </a:r>
          </a:p>
          <a:p>
            <a:pPr marL="512763" indent="-512763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4"/>
              </a:buBlip>
            </a:pPr>
            <a:r>
              <a:rPr lang="en-US" altLang="en-US" sz="32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Four theories have become the most commonly accepted explanations of how government began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"/>
            <a:ext cx="9144000" cy="7376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76"/>
    </mc:Choice>
    <mc:Fallback xmlns="">
      <p:transition spd="slow" advTm="80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1120834"/>
            <a:ext cx="3352800" cy="55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343400" cy="4525962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4"/>
              </a:buBlip>
            </a:pPr>
            <a:r>
              <a:rPr lang="en-US" altLang="en-US" sz="32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Government (the state) was created by force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4"/>
              </a:buBlip>
            </a:pPr>
            <a:r>
              <a:rPr lang="en-US" altLang="en-US" sz="32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One person or group claimed control over land</a:t>
            </a:r>
          </a:p>
          <a:p>
            <a:pPr marL="461963" lvl="1" indent="-461963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4"/>
              </a:buBlip>
            </a:pPr>
            <a:r>
              <a:rPr lang="en-US" altLang="en-US" sz="32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The people were forced to submit to the rule of this person/group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84" y="262045"/>
            <a:ext cx="7067229" cy="11095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14"/>
    </mc:Choice>
    <mc:Fallback xmlns="">
      <p:transition spd="slow" advTm="116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9167"/>
          <a:stretch/>
        </p:blipFill>
        <p:spPr bwMode="auto">
          <a:xfrm>
            <a:off x="0" y="0"/>
            <a:ext cx="9144000" cy="68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257800" cy="5486400"/>
          </a:xfrm>
        </p:spPr>
        <p:txBody>
          <a:bodyPr/>
          <a:lstStyle/>
          <a:p>
            <a:pPr marL="461963" indent="-401638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4"/>
              </a:buBlip>
            </a:pP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rgbClr val="818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 primitive family where one person was the head is the root of early government</a:t>
            </a:r>
          </a:p>
          <a:p>
            <a:pPr marL="461963" indent="-401638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4"/>
              </a:buBlip>
            </a:pP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rgbClr val="818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Over time, this family evolved into a clan &amp; then a tribe</a:t>
            </a:r>
          </a:p>
          <a:p>
            <a:pPr marL="461963" indent="-401638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4"/>
              </a:buBlip>
            </a:pP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rgbClr val="818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When farming began, the tribe settled down &amp; government began</a:t>
            </a:r>
          </a:p>
          <a:p>
            <a:pPr marL="461963" indent="-401638" eaLnBrk="1" hangingPunct="1">
              <a:buFont typeface="Wingdings" panose="05000000000000000000" pitchFamily="2" charset="2"/>
              <a:buNone/>
            </a:pPr>
            <a:endParaRPr lang="en-US" altLang="en-US" dirty="0">
              <a:ln>
                <a:solidFill>
                  <a:schemeClr val="tx1"/>
                </a:solidFill>
              </a:ln>
              <a:solidFill>
                <a:srgbClr val="818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"/>
            <a:ext cx="9144000" cy="9936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64"/>
    </mc:Choice>
    <mc:Fallback xmlns="">
      <p:transition spd="slow" advTm="150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5054600" y="1066800"/>
            <a:ext cx="4013200" cy="5257800"/>
          </a:xfrm>
        </p:spPr>
        <p:txBody>
          <a:bodyPr/>
          <a:lstStyle/>
          <a:p>
            <a:pPr marL="461963" indent="-401638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4"/>
              </a:buBlip>
            </a:pP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God created the state and gave those of royal birth “divine right” to rule</a:t>
            </a:r>
          </a:p>
          <a:p>
            <a:pPr marL="461963" indent="-401638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4"/>
              </a:buBlip>
            </a:pP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people were bound to obey the ruler as they would God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28600"/>
            <a:ext cx="6248400" cy="838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799"/>
    </mc:Choice>
    <mc:Fallback xmlns="">
      <p:transition spd="slow" advTm="189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19166"/>
          <a:stretch/>
        </p:blipFill>
        <p:spPr bwMode="auto">
          <a:xfrm flipH="1">
            <a:off x="4226936" y="0"/>
            <a:ext cx="4917064" cy="67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642" y="921867"/>
            <a:ext cx="4114800" cy="5850050"/>
          </a:xfrm>
        </p:spPr>
        <p:txBody>
          <a:bodyPr/>
          <a:lstStyle/>
          <a:p>
            <a:pPr marL="461963" indent="-401638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5"/>
              </a:buBlip>
            </a:pPr>
            <a:r>
              <a:rPr lang="en-US" alt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Before government, the strong took what they wanted &amp; no authority existed to stop them</a:t>
            </a:r>
          </a:p>
          <a:p>
            <a:pPr marL="461963" indent="-401638" eaLnBrk="1" hangingPunct="1">
              <a:spcBef>
                <a:spcPts val="0"/>
              </a:spcBef>
              <a:spcAft>
                <a:spcPts val="2400"/>
              </a:spcAft>
              <a:buSzPct val="80000"/>
              <a:buBlip>
                <a:blip r:embed="rId5"/>
              </a:buBlip>
            </a:pPr>
            <a:r>
              <a:rPr lang="en-US" alt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Humans created govt because they were tired of this “unpleasant condition” &amp; agreed to give up power to the government in exchange for safety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296"/>
            <a:ext cx="9144000" cy="9022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70"/>
    </mc:Choice>
    <mc:Fallback xmlns="">
      <p:transition spd="slow" advTm="189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4D225F-4FC7-4B95-9797-F2DD3580A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1"/>
          <a:stretch/>
        </p:blipFill>
        <p:spPr>
          <a:xfrm>
            <a:off x="-30018" y="1124816"/>
            <a:ext cx="9095509" cy="5514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A13810-3942-47BE-9906-B9489B7D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" y="-76200"/>
            <a:ext cx="6626926" cy="12010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F1AC1D-7004-433F-8E3B-7F01C32F2C12}"/>
              </a:ext>
            </a:extLst>
          </p:cNvPr>
          <p:cNvSpPr/>
          <p:nvPr/>
        </p:nvSpPr>
        <p:spPr>
          <a:xfrm>
            <a:off x="228600" y="1295400"/>
            <a:ext cx="449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</a:rPr>
              <a:t>Which theory do you think is most likely how government began? Explain your reasoning in 15 words or less.</a:t>
            </a:r>
          </a:p>
        </p:txBody>
      </p:sp>
    </p:spTree>
    <p:extLst>
      <p:ext uri="{BB962C8B-B14F-4D97-AF65-F5344CB8AC3E}">
        <p14:creationId xmlns:p14="http://schemas.microsoft.com/office/powerpoint/2010/main" val="21404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03"/>
    </mc:Choice>
    <mc:Fallback xmlns="">
      <p:transition spd="slow" advTm="9790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1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8.3|5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4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</TotalTime>
  <Words>190</Words>
  <Application>Microsoft Macintosh PowerPoint</Application>
  <PresentationFormat>On-screen Show (4:3)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Bernard MT Condensed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on How Government Began</dc:title>
  <dc:subject/>
  <dc:creator/>
  <cp:keywords/>
  <dc:description/>
  <cp:lastModifiedBy>Microsoft Office User</cp:lastModifiedBy>
  <cp:revision>21</cp:revision>
  <dcterms:created xsi:type="dcterms:W3CDTF">2013-09-20T12:32:48Z</dcterms:created>
  <dcterms:modified xsi:type="dcterms:W3CDTF">2022-03-08T13:35:23Z</dcterms:modified>
  <cp:category/>
</cp:coreProperties>
</file>